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2" r:id="rId8"/>
    <p:sldId id="264" r:id="rId9"/>
    <p:sldId id="263" r:id="rId10"/>
    <p:sldId id="261" r:id="rId11"/>
    <p:sldId id="265" r:id="rId12"/>
    <p:sldId id="270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E05FC-E0FC-43C3-8E40-CF3FBA29B039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85E87A-E708-4B73-8CDF-A89FE7D2764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E05FC-E0FC-43C3-8E40-CF3FBA29B039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85E87A-E708-4B73-8CDF-A89FE7D276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E05FC-E0FC-43C3-8E40-CF3FBA29B039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85E87A-E708-4B73-8CDF-A89FE7D276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E05FC-E0FC-43C3-8E40-CF3FBA29B039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85E87A-E708-4B73-8CDF-A89FE7D276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E05FC-E0FC-43C3-8E40-CF3FBA29B039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85E87A-E708-4B73-8CDF-A89FE7D2764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E05FC-E0FC-43C3-8E40-CF3FBA29B039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85E87A-E708-4B73-8CDF-A89FE7D276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E05FC-E0FC-43C3-8E40-CF3FBA29B039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85E87A-E708-4B73-8CDF-A89FE7D276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E05FC-E0FC-43C3-8E40-CF3FBA29B039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85E87A-E708-4B73-8CDF-A89FE7D276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E05FC-E0FC-43C3-8E40-CF3FBA29B039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85E87A-E708-4B73-8CDF-A89FE7D2764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E05FC-E0FC-43C3-8E40-CF3FBA29B039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85E87A-E708-4B73-8CDF-A89FE7D276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E05FC-E0FC-43C3-8E40-CF3FBA29B039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85E87A-E708-4B73-8CDF-A89FE7D2764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46E05FC-E0FC-43C3-8E40-CF3FBA29B039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085E87A-E708-4B73-8CDF-A89FE7D2764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Technical Aspect of Film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Behind the Scenes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Bird’s Eye</a:t>
            </a:r>
            <a:endParaRPr lang="en-US" dirty="0"/>
          </a:p>
        </p:txBody>
      </p:sp>
      <p:pic>
        <p:nvPicPr>
          <p:cNvPr id="18434" name="Picture 2" descr="http://rachelhelsby.files.wordpress.com/2009/09/bird-eye-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371600"/>
            <a:ext cx="4267200" cy="28384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71600" y="45720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Often used in conjunction with the extreme long shot  to provide an establishing shot.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main types of lighting</a:t>
            </a:r>
          </a:p>
          <a:p>
            <a:pPr lvl="1"/>
            <a:r>
              <a:rPr lang="en-US" dirty="0" smtClean="0"/>
              <a:t>Soft / Harsh – manipulate a viewer’s attitude toward a setting or a character.  Lighting can make a character/scene look ugly, beautiful, artificial, or real</a:t>
            </a:r>
          </a:p>
          <a:p>
            <a:pPr lvl="1"/>
            <a:r>
              <a:rPr lang="en-US" dirty="0" smtClean="0"/>
              <a:t>Backlighting – a romantic heroine backlit to give halo effect on her hair</a:t>
            </a:r>
          </a:p>
          <a:p>
            <a:pPr lvl="2"/>
            <a:r>
              <a:rPr lang="en-US" dirty="0" smtClean="0"/>
              <a:t>Used in many old movies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Lighting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Terms for lighting</a:t>
            </a:r>
          </a:p>
          <a:p>
            <a:pPr lvl="1"/>
            <a:r>
              <a:rPr lang="en-US" dirty="0" smtClean="0"/>
              <a:t>Key – shines in front of actor </a:t>
            </a:r>
          </a:p>
          <a:p>
            <a:pPr lvl="2"/>
            <a:r>
              <a:rPr lang="en-US" dirty="0" smtClean="0"/>
              <a:t>Film Noir</a:t>
            </a:r>
          </a:p>
          <a:p>
            <a:pPr lvl="1"/>
            <a:r>
              <a:rPr lang="en-US" dirty="0" smtClean="0"/>
              <a:t>Fill – angled from sides – fill out shadows</a:t>
            </a:r>
          </a:p>
          <a:p>
            <a:pPr lvl="2"/>
            <a:r>
              <a:rPr lang="en-US" dirty="0" smtClean="0"/>
              <a:t>Used in 50s, 60s, 70s frequently</a:t>
            </a:r>
          </a:p>
          <a:p>
            <a:pPr lvl="1"/>
            <a:r>
              <a:rPr lang="en-US" dirty="0" smtClean="0"/>
              <a:t>Back – adds depth, gives 3D quality</a:t>
            </a:r>
          </a:p>
          <a:p>
            <a:pPr lvl="2"/>
            <a:r>
              <a:rPr lang="en-US" dirty="0" smtClean="0"/>
              <a:t>Romantic, melodrama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/ Harsh Lighting</a:t>
            </a:r>
            <a:endParaRPr lang="en-US" dirty="0"/>
          </a:p>
        </p:txBody>
      </p:sp>
      <p:pic>
        <p:nvPicPr>
          <p:cNvPr id="23558" name="Picture 6" descr="http://images.allmoviephoto.com/2008_The_Reader/2008_the_reader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371600"/>
            <a:ext cx="4548188" cy="3032125"/>
          </a:xfrm>
          <a:prstGeom prst="rect">
            <a:avLst/>
          </a:prstGeom>
          <a:noFill/>
        </p:spPr>
      </p:pic>
      <p:pic>
        <p:nvPicPr>
          <p:cNvPr id="23554" name="Picture 2" descr="http://timetoeatthedogs.files.wordpress.com/2009/12/brando-apocalypse-n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733800"/>
            <a:ext cx="3810000" cy="2505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Backlighting</a:t>
            </a:r>
            <a:endParaRPr lang="en-US" dirty="0"/>
          </a:p>
        </p:txBody>
      </p:sp>
      <p:pic>
        <p:nvPicPr>
          <p:cNvPr id="22530" name="Picture 2" descr="http://www.gonemovies.com/www/drama/drama/casablancaIls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524000"/>
            <a:ext cx="5258373" cy="3962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43600" y="5562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Casablanca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cinematographer and director have to decide ‘how much’ to actually have in the shot</a:t>
            </a:r>
          </a:p>
          <a:p>
            <a:r>
              <a:rPr lang="en-US" dirty="0" smtClean="0"/>
              <a:t>Different frames</a:t>
            </a:r>
          </a:p>
          <a:p>
            <a:pPr lvl="1"/>
            <a:r>
              <a:rPr lang="en-US" dirty="0" smtClean="0"/>
              <a:t>Extreme Long Shot</a:t>
            </a:r>
          </a:p>
          <a:p>
            <a:pPr lvl="1"/>
            <a:r>
              <a:rPr lang="en-US" dirty="0" smtClean="0"/>
              <a:t>Long Shot</a:t>
            </a:r>
          </a:p>
          <a:p>
            <a:pPr lvl="1"/>
            <a:r>
              <a:rPr lang="en-US" dirty="0" smtClean="0"/>
              <a:t>Medium Shots</a:t>
            </a:r>
          </a:p>
          <a:p>
            <a:pPr lvl="1"/>
            <a:r>
              <a:rPr lang="en-US" dirty="0" smtClean="0"/>
              <a:t>Close-up</a:t>
            </a:r>
          </a:p>
          <a:p>
            <a:pPr lvl="1"/>
            <a:r>
              <a:rPr lang="en-US" dirty="0" smtClean="0"/>
              <a:t>Extreme Close-up</a:t>
            </a:r>
          </a:p>
          <a:p>
            <a:pPr lvl="1"/>
            <a:r>
              <a:rPr lang="en-US" dirty="0" smtClean="0"/>
              <a:t>Establishing Shot – set a scene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Extreme Long Shot</a:t>
            </a:r>
            <a:endParaRPr lang="en-US" dirty="0"/>
          </a:p>
        </p:txBody>
      </p:sp>
      <p:pic>
        <p:nvPicPr>
          <p:cNvPr id="30722" name="Picture 2" descr="http://keenewire.com/gregoryoneil/blog/wp-content/uploads/2009/04/titanic-movie-shi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600200"/>
            <a:ext cx="561975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Shot</a:t>
            </a:r>
            <a:endParaRPr lang="en-US" dirty="0"/>
          </a:p>
        </p:txBody>
      </p:sp>
      <p:pic>
        <p:nvPicPr>
          <p:cNvPr id="29698" name="Picture 2" descr="http://www.wallcoo.com/film/1998_Saving_Private_Ryan/images/Saving_Private_Ryan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371600"/>
            <a:ext cx="6667500" cy="500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Medium</a:t>
            </a:r>
            <a:endParaRPr lang="en-US" dirty="0"/>
          </a:p>
        </p:txBody>
      </p:sp>
      <p:pic>
        <p:nvPicPr>
          <p:cNvPr id="28674" name="Picture 2" descr="http://rds.yahoo.com/_ylt=A9G_bF9w2NlLvlMAllSjzbkF/SIG=1392m4a6u/EXP=1272654320/**http%3a/www.worstpreviews.com/images/photos/littlemisssunshine/littlemisssunshine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76400"/>
            <a:ext cx="5191125" cy="3381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Close-up</a:t>
            </a:r>
            <a:endParaRPr lang="en-US" dirty="0"/>
          </a:p>
        </p:txBody>
      </p:sp>
      <p:pic>
        <p:nvPicPr>
          <p:cNvPr id="27650" name="Picture 2" descr="http://paminglesby.files.wordpress.com/2008/12/the_dark_knight_jok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905000"/>
            <a:ext cx="476250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the right shot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surrounds the actors gives shape to what they say</a:t>
            </a:r>
          </a:p>
          <a:p>
            <a:r>
              <a:rPr lang="en-US" dirty="0" err="1" smtClean="0"/>
              <a:t>Mise</a:t>
            </a:r>
            <a:r>
              <a:rPr lang="en-US" dirty="0" smtClean="0"/>
              <a:t>-en-scene – French term</a:t>
            </a:r>
          </a:p>
          <a:p>
            <a:pPr lvl="1"/>
            <a:r>
              <a:rPr lang="en-US" dirty="0" smtClean="0"/>
              <a:t>“putting on the stage”</a:t>
            </a:r>
          </a:p>
          <a:p>
            <a:pPr lvl="1"/>
            <a:r>
              <a:rPr lang="en-US" dirty="0" smtClean="0"/>
              <a:t>Blocking, camera position, lighting</a:t>
            </a:r>
          </a:p>
          <a:p>
            <a:r>
              <a:rPr lang="en-US" dirty="0" smtClean="0"/>
              <a:t>We will examine the following: angles, lighting, framing, and camera movement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Extreme Close-up</a:t>
            </a:r>
            <a:endParaRPr lang="en-US" dirty="0"/>
          </a:p>
        </p:txBody>
      </p:sp>
      <p:pic>
        <p:nvPicPr>
          <p:cNvPr id="26626" name="Picture 2" descr="http://farm3.static.flickr.com/2779/4139809133_bb3acce3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752600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Camera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Camera movements are vital</a:t>
            </a:r>
          </a:p>
          <a:p>
            <a:pPr lvl="1"/>
            <a:r>
              <a:rPr lang="en-US" dirty="0" smtClean="0"/>
              <a:t>Pan – camera swivels from L-R or R-L</a:t>
            </a:r>
          </a:p>
          <a:p>
            <a:pPr lvl="1"/>
            <a:r>
              <a:rPr lang="en-US" dirty="0" smtClean="0"/>
              <a:t>Track – camera on railroad tracks</a:t>
            </a:r>
          </a:p>
          <a:p>
            <a:pPr lvl="1"/>
            <a:r>
              <a:rPr lang="en-US" dirty="0" smtClean="0"/>
              <a:t>Zoom – done with </a:t>
            </a:r>
            <a:r>
              <a:rPr lang="en-US" dirty="0" err="1" smtClean="0"/>
              <a:t>lense</a:t>
            </a:r>
            <a:endParaRPr lang="en-US" dirty="0" smtClean="0"/>
          </a:p>
          <a:p>
            <a:pPr lvl="1"/>
            <a:r>
              <a:rPr lang="en-US" dirty="0" smtClean="0"/>
              <a:t>Crane – camera on a crane</a:t>
            </a:r>
          </a:p>
          <a:p>
            <a:pPr lvl="2"/>
            <a:r>
              <a:rPr lang="en-US" dirty="0" smtClean="0"/>
              <a:t>Popular but expensive</a:t>
            </a:r>
          </a:p>
          <a:p>
            <a:pPr lvl="1"/>
            <a:r>
              <a:rPr lang="en-US" dirty="0" err="1" smtClean="0"/>
              <a:t>Steadicam</a:t>
            </a:r>
            <a:r>
              <a:rPr lang="en-US" dirty="0" smtClean="0"/>
              <a:t> – a person can move without the camera seeming </a:t>
            </a:r>
            <a:r>
              <a:rPr lang="en-US" smtClean="0"/>
              <a:t>to move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angle is at what height a shot is taken</a:t>
            </a:r>
          </a:p>
          <a:p>
            <a:r>
              <a:rPr lang="en-US" dirty="0" smtClean="0"/>
              <a:t>The following angles can be used</a:t>
            </a:r>
          </a:p>
          <a:p>
            <a:pPr lvl="1"/>
            <a:r>
              <a:rPr lang="en-US" dirty="0" smtClean="0"/>
              <a:t>Low angle – looking up</a:t>
            </a:r>
          </a:p>
          <a:p>
            <a:pPr lvl="1"/>
            <a:r>
              <a:rPr lang="en-US" dirty="0" smtClean="0"/>
              <a:t>High angle – looking down</a:t>
            </a:r>
          </a:p>
          <a:p>
            <a:pPr lvl="1"/>
            <a:r>
              <a:rPr lang="en-US" dirty="0" smtClean="0"/>
              <a:t>Eye-level – straight on</a:t>
            </a:r>
          </a:p>
          <a:p>
            <a:pPr lvl="1"/>
            <a:r>
              <a:rPr lang="en-US" dirty="0" smtClean="0"/>
              <a:t>Canted – camera tilted slightly</a:t>
            </a:r>
          </a:p>
          <a:p>
            <a:pPr lvl="1"/>
            <a:r>
              <a:rPr lang="en-US" dirty="0" smtClean="0"/>
              <a:t>Worm’s eye – looking from ground</a:t>
            </a:r>
          </a:p>
          <a:p>
            <a:pPr lvl="1"/>
            <a:r>
              <a:rPr lang="en-US" dirty="0" smtClean="0"/>
              <a:t>Bird’s eye – looking from sky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Angle</a:t>
            </a:r>
            <a:endParaRPr lang="en-US" dirty="0"/>
          </a:p>
        </p:txBody>
      </p:sp>
      <p:pic>
        <p:nvPicPr>
          <p:cNvPr id="1026" name="Picture 2" descr="http://rds.yahoo.com/_ylt=A9G_bF.Ly9lL7lYApU.jzbkF/SIG=12o416fsb/EXP=1272651019/**http%3a/www.gonemovies.com/WWW/WanadooFilms/Misdaad/MalteseGut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76400"/>
            <a:ext cx="5803900" cy="4278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Angle</a:t>
            </a:r>
            <a:endParaRPr lang="en-US" dirty="0"/>
          </a:p>
        </p:txBody>
      </p:sp>
      <p:pic>
        <p:nvPicPr>
          <p:cNvPr id="19458" name="Picture 2" descr="http://rds.yahoo.com/_ylt=A9G_bDggzdlL8AIAwyOjzbkF/SIG=12r880fqs/EXP=1272651424/**http%3a/courseweb.stthomas.edu/mjodonnell/j105/genres/angle/angle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447800"/>
            <a:ext cx="4562475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/ Low Angle and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looking at the high angle and low angle shots, which conveys more power?</a:t>
            </a:r>
          </a:p>
          <a:p>
            <a:r>
              <a:rPr lang="en-US" dirty="0" smtClean="0"/>
              <a:t>To whom does the power belong in the low angle shot?</a:t>
            </a:r>
          </a:p>
          <a:p>
            <a:r>
              <a:rPr lang="en-US" dirty="0" smtClean="0"/>
              <a:t>To whom does the power belong in the high angle shot?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Canted</a:t>
            </a:r>
            <a:endParaRPr lang="en-US" dirty="0"/>
          </a:p>
        </p:txBody>
      </p:sp>
      <p:pic>
        <p:nvPicPr>
          <p:cNvPr id="17410" name="Picture 2" descr="dutch by work the angles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600200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Eye Level</a:t>
            </a:r>
            <a:endParaRPr lang="en-US" dirty="0"/>
          </a:p>
        </p:txBody>
      </p:sp>
      <p:pic>
        <p:nvPicPr>
          <p:cNvPr id="20482" name="Picture 2" descr="http://www.techfodder.com/2009/07/07/StarTre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447800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Worm’s Eye</a:t>
            </a:r>
            <a:endParaRPr lang="en-US" dirty="0"/>
          </a:p>
        </p:txBody>
      </p:sp>
      <p:pic>
        <p:nvPicPr>
          <p:cNvPr id="21506" name="Picture 2" descr="STOP. by J. Reece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371600"/>
            <a:ext cx="321945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101</TotalTime>
  <Words>367</Words>
  <Application>Microsoft Office PowerPoint</Application>
  <PresentationFormat>On-screen Show (4:3)</PresentationFormat>
  <Paragraphs>66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Solstice</vt:lpstr>
      <vt:lpstr>The Technical Aspect of Film</vt:lpstr>
      <vt:lpstr>Creating the right shot</vt:lpstr>
      <vt:lpstr>Angles</vt:lpstr>
      <vt:lpstr>Low Angle</vt:lpstr>
      <vt:lpstr>High Angle</vt:lpstr>
      <vt:lpstr>High / Low Angle and Power</vt:lpstr>
      <vt:lpstr>Canted</vt:lpstr>
      <vt:lpstr>Eye Level</vt:lpstr>
      <vt:lpstr>Worm’s Eye</vt:lpstr>
      <vt:lpstr>Bird’s Eye</vt:lpstr>
      <vt:lpstr>Lighting</vt:lpstr>
      <vt:lpstr>Lighting (cont.)</vt:lpstr>
      <vt:lpstr>Soft / Harsh Lighting</vt:lpstr>
      <vt:lpstr>Backlighting</vt:lpstr>
      <vt:lpstr>Framing</vt:lpstr>
      <vt:lpstr>Extreme Long Shot</vt:lpstr>
      <vt:lpstr>Long Shot</vt:lpstr>
      <vt:lpstr>Medium</vt:lpstr>
      <vt:lpstr>Close-up</vt:lpstr>
      <vt:lpstr>Extreme Close-up</vt:lpstr>
      <vt:lpstr>Camera Movement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Technical Aspect of Film</dc:title>
  <dc:creator>Administrator</dc:creator>
  <cp:lastModifiedBy>Administrator</cp:lastModifiedBy>
  <cp:revision>18</cp:revision>
  <dcterms:created xsi:type="dcterms:W3CDTF">2010-04-29T18:05:39Z</dcterms:created>
  <dcterms:modified xsi:type="dcterms:W3CDTF">2010-04-29T19:47:09Z</dcterms:modified>
</cp:coreProperties>
</file>